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6" r:id="rId2"/>
    <p:sldMasterId id="2147483658" r:id="rId3"/>
    <p:sldMasterId id="2147483660" r:id="rId4"/>
    <p:sldMasterId id="2147483662" r:id="rId5"/>
    <p:sldMasterId id="2147484388" r:id="rId6"/>
  </p:sldMasterIdLst>
  <p:notesMasterIdLst>
    <p:notesMasterId r:id="rId21"/>
  </p:notesMasterIdLst>
  <p:sldIdLst>
    <p:sldId id="259" r:id="rId7"/>
    <p:sldId id="272" r:id="rId8"/>
    <p:sldId id="267" r:id="rId9"/>
    <p:sldId id="257" r:id="rId10"/>
    <p:sldId id="262" r:id="rId11"/>
    <p:sldId id="265" r:id="rId12"/>
    <p:sldId id="261" r:id="rId13"/>
    <p:sldId id="268" r:id="rId14"/>
    <p:sldId id="258" r:id="rId15"/>
    <p:sldId id="269" r:id="rId16"/>
    <p:sldId id="264" r:id="rId17"/>
    <p:sldId id="263" r:id="rId18"/>
    <p:sldId id="270" r:id="rId19"/>
    <p:sldId id="271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122"/>
    <a:srgbClr val="F9F9F9"/>
    <a:srgbClr val="AF1E17"/>
    <a:srgbClr val="F8FF3E"/>
    <a:srgbClr val="B21F18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D0EB46-E86C-C94A-91DD-18590674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7C73C9-91B6-FA4A-9878-EBBB8083FBD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36FF17-46F8-BA47-A370-D20400CC555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8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D21A9-6C30-FB4F-93C4-6BE8D4891BC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0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CFC48D-9F9D-9544-8126-3C0D4FDDFCE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0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4C618A-0527-0D48-9995-8F134727D33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8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F3F8EC-6264-AD4B-BEA7-1B0D98CB4C0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3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0181EC-001D-5F4D-9A5F-DCFF405DCB6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7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FFC751-9FF8-7B41-9571-3F6FB14FC3B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1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44F12-0A67-814D-8427-E69D993E5C3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47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51D3AE-5FFF-B840-B12D-6F1F84F38C3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2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0D097-4E56-3448-A908-683AF27C4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883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78FB-93E8-5A40-8695-FACBA911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386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0820D-21CC-964B-BBC1-8E0BC1FE4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64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127E7-9FB8-4F4F-941F-DFB711A16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EB994-45CF-0748-9E7E-E090C4454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2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C3D58-C630-9F4D-996F-E3696E9424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2077E-6D90-A641-92F4-AAAFC7D02F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144F6-844B-7849-809E-916E7613B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8638B-A23A-654F-A28B-F0F3227AC9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71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E0D56-3CF4-D14A-BBB0-7A33937EC0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6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91315-76B6-0B4C-BCFE-04875C75C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6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34EF-EC4A-1E4A-AD52-F731FD1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87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CCF3E-3089-FF41-9037-03408D13DE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3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2523A-7854-BF41-8A98-96E41FA0BE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1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D64D2-E66F-974B-A221-1B35265BE7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2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xtLst/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F90B0E-F6DC-ED45-8C45-CC401B22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1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F06D-58A0-6548-BDEF-C98764A03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8B589-0FB8-3E4F-89A0-58AD29CC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7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091E1-B5E8-FB49-A026-17D4FDF5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C8018-DE01-A04C-BE64-64F465918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6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B3A07-155D-5047-935C-5928EFD67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A21BE-88A8-C245-9C2C-5D0037800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0C36-5AE6-2943-9165-1EA985881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67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AB5B1-BCC5-B04A-AA69-056D64831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B1634-2168-6A48-81BF-96F5B01D2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214F-FDA3-DF42-ACF9-636846E06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2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5401-BB8F-D748-BB38-7B65AF507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7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6553200" cy="990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048000"/>
            <a:ext cx="6553200" cy="1219200"/>
          </a:xfrm>
        </p:spPr>
        <p:txBody>
          <a:bodyPr anchor="ctr"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82E0-33AD-CB46-9C19-EC51B88D5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5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BEFC5-151E-0D40-A18C-ADCBEDEB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0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611B-C969-524B-BF1C-AFFBEEFE1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4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C55E-F3C0-E94A-9491-B2A52A1F4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0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B2B4-8E23-5A4B-A87A-9900F6B34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15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ADC4C-C8BC-A84F-9FE4-58E902D04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6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D2D02-F9D8-1543-AA3A-938D27310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308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71FEB-CC8E-8F46-B1F4-2470BEDE8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53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7CBD-B847-EE47-A6BF-8F3164DFD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6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E3BE4-2E82-C646-9FCB-D2E46556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A7A3-C37A-BE47-A3F9-50E5DA8FE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67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0040-3B87-7546-B799-D6016E117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1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A13B-EFB2-8C42-A728-51680E5AA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1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9C6B3-A143-F64A-8FEA-1ACDB7DB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2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C1B64-0F5B-3C43-AD3D-1D5EA01B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1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DFF2-9988-4149-94CF-BF58A98F5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4F335-8596-964C-BDA1-EDBB84B31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8F335-395B-6247-880F-92DA1C66E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93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40CCF-790D-A44E-ACF4-3FBC4BF1A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3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8572-D97E-3E4C-BC15-3AD3A7B39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6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CD48B-2ABB-314A-B231-1D55ABBF1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4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3DBB5-ABD8-EA4C-9003-2091E52C2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95CE-7DEB-E84C-B8F3-893C7ACE6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4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5747-DF2F-9645-AC6F-2B7925A4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2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368B1-5F36-8841-A38E-9FFB1113B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58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C31F9-AC50-BF46-B8D0-FBE4440D7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9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EF784-FE3A-B848-A61D-88CD21D1C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49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02BCA-F474-F842-955F-639AB5316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69D5-F5E6-E143-9547-536B545DB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081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4D155-2C36-5141-B087-D84484765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03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2D59F-52CC-864E-8A57-EFF50452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900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B928D-47CA-3B45-A15D-EFF668BCD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8E41B-24B7-F84C-A637-7253D7F73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6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10AD-3C54-BC44-B270-C82D995B5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9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E8387-981F-7D49-A603-0FA6AF758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82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9EE46-1782-F64B-A704-341E90086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1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036C5-E8A3-5545-9CD1-0819C5A18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20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A6A30-A41C-B34E-B0A6-7363F757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010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7D362-6590-7E40-B3A0-3F4A1BAA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346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B98FC40B-45C0-A042-9771-430DD78D5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MS Pゴシック" charset="0"/>
                <a:cs typeface="MS Pゴシック" charset="0"/>
              </a:defRPr>
            </a:lvl1pPr>
          </a:lstStyle>
          <a:p>
            <a:fld id="{702F0D3B-2796-EC4F-BCF2-A7CC61A595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1747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8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0" name="Freeform 6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1" name="Freeform 7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E42DBFE-AAA9-1A40-9FC8-EA0AAEC3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882FA2-1F19-C54E-94E9-4F17AD4F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AF300B3-177D-ED48-B9BE-2FD05B5F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077844-8E38-6647-9A5C-0CD2680A5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38100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Wie</a:t>
            </a:r>
            <a:r>
              <a:rPr 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 man </a:t>
            </a: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Ideen</a:t>
            </a:r>
            <a:r>
              <a:rPr 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 </a:t>
            </a: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vermittelt</a:t>
            </a:r>
            <a:endParaRPr lang="en-US" dirty="0">
              <a:solidFill>
                <a:srgbClr val="F9F9F9"/>
              </a:solidFill>
              <a:effectLst>
                <a:glow rad="1778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467725" y="115888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9F9F9"/>
                </a:solidFill>
              </a:rPr>
              <a:t>10</a:t>
            </a:r>
            <a:endParaRPr lang="en-US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0825" y="3814763"/>
            <a:ext cx="8763000" cy="203132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100" b="1" dirty="0" err="1" smtClean="0">
                <a:solidFill>
                  <a:srgbClr val="F9F9F9"/>
                </a:solidFill>
              </a:rPr>
              <a:t>Ein</a:t>
            </a:r>
            <a:r>
              <a:rPr lang="en-US" sz="3100" b="1" dirty="0" smtClean="0">
                <a:solidFill>
                  <a:srgbClr val="F9F9F9"/>
                </a:solidFill>
              </a:rPr>
              <a:t> </a:t>
            </a:r>
            <a:r>
              <a:rPr lang="en-US" sz="3100" b="1" dirty="0" err="1" smtClean="0">
                <a:solidFill>
                  <a:srgbClr val="F9F9F9"/>
                </a:solidFill>
              </a:rPr>
              <a:t>hilfreiches</a:t>
            </a:r>
            <a:r>
              <a:rPr lang="en-US" sz="3100" b="1" dirty="0" smtClean="0">
                <a:solidFill>
                  <a:srgbClr val="F9F9F9"/>
                </a:solidFill>
              </a:rPr>
              <a:t> </a:t>
            </a:r>
            <a:r>
              <a:rPr lang="en-US" sz="3100" b="1" dirty="0" err="1" smtClean="0">
                <a:solidFill>
                  <a:srgbClr val="F9F9F9"/>
                </a:solidFill>
              </a:rPr>
              <a:t>Buch</a:t>
            </a:r>
            <a:r>
              <a:rPr lang="en-US" sz="3100" b="1" dirty="0" smtClean="0">
                <a:solidFill>
                  <a:srgbClr val="F9F9F9"/>
                </a:solidFill>
              </a:rPr>
              <a:t> von Richard Borden </a:t>
            </a:r>
            <a:r>
              <a:rPr lang="en-US" sz="3100" b="1" dirty="0" err="1" smtClean="0">
                <a:solidFill>
                  <a:srgbClr val="F9F9F9"/>
                </a:solidFill>
              </a:rPr>
              <a:t>für</a:t>
            </a:r>
            <a:r>
              <a:rPr lang="en-US" sz="3100" b="1" i="1" dirty="0" smtClean="0">
                <a:solidFill>
                  <a:srgbClr val="F9F9F9"/>
                </a:solidFill>
              </a:rPr>
              <a:t> </a:t>
            </a:r>
            <a:r>
              <a:rPr lang="en-US" sz="3100" b="1" dirty="0" smtClean="0">
                <a:solidFill>
                  <a:srgbClr val="F9F9F9"/>
                </a:solidFill>
              </a:rPr>
              <a:t>den</a:t>
            </a:r>
            <a:r>
              <a:rPr lang="en-US" sz="3100" b="1" i="1" dirty="0" smtClean="0">
                <a:solidFill>
                  <a:srgbClr val="F9F9F9"/>
                </a:solidFill>
              </a:rPr>
              <a:t> </a:t>
            </a:r>
            <a:r>
              <a:rPr lang="en-US" sz="3100" b="1" i="1" dirty="0" err="1" smtClean="0">
                <a:solidFill>
                  <a:srgbClr val="F9F9F9"/>
                </a:solidFill>
              </a:rPr>
              <a:t>Sprachlichen</a:t>
            </a:r>
            <a:r>
              <a:rPr lang="en-US" sz="3100" b="1" i="1" dirty="0" smtClean="0">
                <a:solidFill>
                  <a:srgbClr val="F9F9F9"/>
                </a:solidFill>
              </a:rPr>
              <a:t> und </a:t>
            </a:r>
            <a:r>
              <a:rPr lang="en-US" sz="3100" b="1" i="1" dirty="0" err="1" smtClean="0">
                <a:solidFill>
                  <a:srgbClr val="F9F9F9"/>
                </a:solidFill>
              </a:rPr>
              <a:t>Schriftlichen</a:t>
            </a:r>
            <a:r>
              <a:rPr lang="en-US" sz="3100" b="1" dirty="0" smtClean="0">
                <a:solidFill>
                  <a:srgbClr val="F9F9F9"/>
                </a:solidFill>
              </a:rPr>
              <a:t> </a:t>
            </a:r>
            <a:r>
              <a:rPr lang="en-US" sz="3100" b="1" dirty="0" err="1">
                <a:solidFill>
                  <a:srgbClr val="F9F9F9"/>
                </a:solidFill>
              </a:rPr>
              <a:t>G</a:t>
            </a:r>
            <a:r>
              <a:rPr lang="en-US" sz="3100" b="1" dirty="0" err="1" smtClean="0">
                <a:solidFill>
                  <a:srgbClr val="F9F9F9"/>
                </a:solidFill>
              </a:rPr>
              <a:t>ebrauch</a:t>
            </a:r>
            <a:endParaRPr lang="en-US" sz="3100" i="1" dirty="0" smtClean="0">
              <a:solidFill>
                <a:srgbClr val="F9F9F9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9F9F9"/>
              </a:solidFill>
            </a:endParaRPr>
          </a:p>
          <a:p>
            <a:pPr>
              <a:defRPr/>
            </a:pPr>
            <a:r>
              <a:rPr lang="en-US" sz="2000" b="1" i="1" dirty="0" err="1" smtClean="0">
                <a:solidFill>
                  <a:srgbClr val="F9F9F9"/>
                </a:solidFill>
              </a:rPr>
              <a:t>Basierent</a:t>
            </a:r>
            <a:r>
              <a:rPr lang="en-US" sz="2000" b="1" i="1" dirty="0" smtClean="0">
                <a:solidFill>
                  <a:srgbClr val="F9F9F9"/>
                </a:solidFill>
              </a:rPr>
              <a:t> auf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dem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Nachdruck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mit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dem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selbigen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Titel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br>
              <a:rPr lang="en-US" sz="2000" b="1" i="1" dirty="0" smtClean="0">
                <a:solidFill>
                  <a:srgbClr val="F9F9F9"/>
                </a:solidFill>
              </a:rPr>
            </a:br>
            <a:r>
              <a:rPr lang="en-US" sz="2000" b="1" i="1" dirty="0" smtClean="0">
                <a:solidFill>
                  <a:srgbClr val="F9F9F9"/>
                </a:solidFill>
              </a:rPr>
              <a:t>(Fairfield, NJ: The Economics Press, 1935)</a:t>
            </a:r>
            <a:endParaRPr lang="en-US" dirty="0" smtClean="0">
              <a:solidFill>
                <a:srgbClr val="F9F9F9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38600" y="6096000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Dr. </a:t>
            </a:r>
            <a:r>
              <a:rPr lang="en-US" sz="20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www.biblestudydownloads.com</a:t>
            </a:r>
            <a:endParaRPr lang="en-US" sz="2000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  <a:extLst/>
        </p:spPr>
        <p:txBody>
          <a:bodyPr/>
          <a:lstStyle/>
          <a:p>
            <a:pPr>
              <a:defRPr/>
            </a:pPr>
            <a:r>
              <a:rPr lang="en-US" b="1" kern="1200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Wie</a:t>
            </a:r>
            <a:r>
              <a:rPr 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 </a:t>
            </a:r>
            <a:r>
              <a:rPr lang="en-US" b="1" kern="1200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soll</a:t>
            </a:r>
            <a:r>
              <a:rPr 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 man </a:t>
            </a:r>
            <a:r>
              <a:rPr lang="en-US" b="1" kern="1200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es</a:t>
            </a:r>
            <a:r>
              <a:rPr 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 </a:t>
            </a:r>
            <a:r>
              <a:rPr lang="en-US" b="1" kern="1200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sagen</a:t>
            </a:r>
            <a:r>
              <a:rPr 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?</a:t>
            </a:r>
            <a:endParaRPr lang="en-US" b="1" kern="1200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08520" y="2204864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Ausführung</a:t>
            </a: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/>
              <a:t>11a</a:t>
            </a:r>
            <a:endParaRPr lang="en-US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8382000" cy="762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Zuhörer-Richtlinien</a:t>
            </a:r>
            <a:r>
              <a:rPr lang="en-US" sz="36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für</a:t>
            </a:r>
            <a:r>
              <a:rPr lang="en-US" sz="36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u="sng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Formulierung</a:t>
            </a: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38200" y="1412875"/>
            <a:ext cx="8305800" cy="58477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/>
              <a:t>Die </a:t>
            </a:r>
            <a:r>
              <a:rPr lang="en-US" sz="3200" b="1" dirty="0" err="1" smtClean="0"/>
              <a:t>Worte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Rede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sollten</a:t>
            </a:r>
            <a:r>
              <a:rPr lang="en-US" sz="3200" b="1" dirty="0" smtClean="0"/>
              <a:t>…</a:t>
            </a:r>
            <a:endParaRPr lang="en-US" sz="3200" b="1" dirty="0" smtClean="0">
              <a:latin typeface="Times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38200" y="2251075"/>
            <a:ext cx="7837488" cy="4031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23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Prägnant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sein (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unnötiges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Grammatik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verwenden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grammatisch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korrekt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kurzen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Sätzen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odenst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ändig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Präzise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Beschreibend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Klar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1981200" y="6400800"/>
            <a:ext cx="68568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Richard Borden, </a:t>
            </a:r>
            <a:r>
              <a:rPr lang="en-US" i="1" dirty="0" err="1" smtClean="0"/>
              <a:t>Wie</a:t>
            </a:r>
            <a:r>
              <a:rPr lang="en-US" i="1" dirty="0" smtClean="0"/>
              <a:t> man </a:t>
            </a:r>
            <a:r>
              <a:rPr lang="en-US" i="1" dirty="0" err="1" smtClean="0"/>
              <a:t>Ideen</a:t>
            </a:r>
            <a:r>
              <a:rPr lang="en-US" i="1" dirty="0" smtClean="0"/>
              <a:t> </a:t>
            </a:r>
            <a:r>
              <a:rPr lang="en-US" i="1" dirty="0" err="1" smtClean="0"/>
              <a:t>vermittelt</a:t>
            </a:r>
            <a:r>
              <a:rPr lang="en-US" dirty="0" smtClean="0"/>
              <a:t>, </a:t>
            </a:r>
            <a:r>
              <a:rPr lang="en-US" dirty="0"/>
              <a:t>15-20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1128713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Schlafende</a:t>
            </a:r>
            <a:endParaRPr lang="en-US" dirty="0" smtClean="0">
              <a:cs typeface="+mj-cs"/>
            </a:endParaRPr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59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124325" cy="3540125"/>
          </a:xfrm>
          <a:prstGeom prst="rect">
            <a:avLst/>
          </a:prstGeom>
          <a:noFill/>
          <a:ln w="76200">
            <a:solidFill>
              <a:srgbClr val="F9F9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Black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Mehr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Links: biblestudydownloads.com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8306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dirty="0" err="1" smtClean="0">
                <a:solidFill>
                  <a:srgbClr val="FFFFFF"/>
                </a:solidFill>
                <a:cs typeface="Arial" charset="0"/>
              </a:rPr>
              <a:t>Kostenlöse</a:t>
            </a:r>
            <a:r>
              <a:rPr lang="en-US" sz="27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FF"/>
                </a:solidFill>
                <a:cs typeface="Arial" charset="0"/>
              </a:rPr>
              <a:t>Präsentationen</a:t>
            </a:r>
            <a:r>
              <a:rPr lang="en-US" sz="27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FF"/>
                </a:solidFill>
                <a:cs typeface="Arial" charset="0"/>
              </a:rPr>
              <a:t>kann</a:t>
            </a:r>
            <a:r>
              <a:rPr lang="en-US" sz="2700" b="1" dirty="0" smtClean="0">
                <a:solidFill>
                  <a:srgbClr val="FFFFFF"/>
                </a:solidFill>
                <a:cs typeface="Arial" charset="0"/>
              </a:rPr>
              <a:t> man </a:t>
            </a:r>
            <a:r>
              <a:rPr lang="en-US" sz="2700" b="1" dirty="0" err="1" smtClean="0">
                <a:solidFill>
                  <a:srgbClr val="FFFFFF"/>
                </a:solidFill>
                <a:cs typeface="Arial" charset="0"/>
              </a:rPr>
              <a:t>herunterladen</a:t>
            </a:r>
            <a:r>
              <a:rPr lang="en-US" sz="2700" b="1" dirty="0" smtClean="0">
                <a:solidFill>
                  <a:srgbClr val="FFFFFF"/>
                </a:solidFill>
                <a:cs typeface="Arial" charset="0"/>
              </a:rPr>
              <a:t>!</a:t>
            </a:r>
            <a:endParaRPr lang="en-US" sz="27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Viele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Redner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sind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langweilig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78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463"/>
            <a:ext cx="9251950" cy="925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>
          <a:xfrm>
            <a:off x="-252536" y="-26988"/>
            <a:ext cx="5253038" cy="2231852"/>
          </a:xfrm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Wie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können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wir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reden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damit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uns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die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Leute</a:t>
            </a:r>
            <a:r>
              <a:rPr lang="en-US" sz="4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zuhören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wollen</a:t>
            </a:r>
            <a:r>
              <a:rPr lang="en-US" sz="4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?</a:t>
            </a:r>
            <a:endParaRPr lang="en-US" sz="42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331640" y="1287165"/>
            <a:ext cx="1905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Wahr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14400" y="4883011"/>
            <a:ext cx="2743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Klar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289748" y="1280390"/>
            <a:ext cx="331470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Interessant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392936" y="4876800"/>
            <a:ext cx="3108324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Einschlägig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259632" y="2637820"/>
            <a:ext cx="6572200" cy="156966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square"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Vier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Ziele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Eine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Predigt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, die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ist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chemeClr val="bg1"/>
                </a:solidFill>
                <a:cs typeface="Arial" charset="0"/>
              </a:rPr>
              <a:t>25</a:t>
            </a:r>
            <a:endParaRPr lang="en-US" smtClean="0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  <p:bldP spid="4101" grpId="0" animBg="1"/>
      <p:bldP spid="4102" grpId="0" animBg="1"/>
      <p:bldP spid="4103" grpId="0" animBg="1"/>
      <p:bldP spid="4104" grpId="0"/>
      <p:bldP spid="4105" grpId="0"/>
      <p:bldP spid="4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BordenStep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1773238"/>
          </a:xfrm>
          <a:solidFill>
            <a:srgbClr val="F2F3F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" charset="0"/>
                <a:ea typeface="MS Pゴシック" charset="0"/>
                <a:cs typeface="Arial" charset="0"/>
              </a:rPr>
              <a:t>Die </a:t>
            </a:r>
            <a:r>
              <a:rPr lang="en-US" sz="4000" b="1" dirty="0" err="1" smtClean="0">
                <a:latin typeface="Arial" charset="0"/>
                <a:ea typeface="MS Pゴシック" charset="0"/>
                <a:cs typeface="Arial" charset="0"/>
              </a:rPr>
              <a:t>Grundlagen</a:t>
            </a:r>
            <a:r>
              <a:rPr lang="en-US" sz="4000" b="1" dirty="0" smtClean="0">
                <a:latin typeface="Arial" charset="0"/>
                <a:ea typeface="MS Pゴシック" charset="0"/>
                <a:cs typeface="Arial" charset="0"/>
              </a:rPr>
              <a:t> </a:t>
            </a:r>
            <a:r>
              <a:rPr lang="en-US" sz="4000" b="1" dirty="0" err="1" smtClean="0">
                <a:latin typeface="Arial" charset="0"/>
                <a:ea typeface="MS Pゴシック" charset="0"/>
                <a:cs typeface="Arial" charset="0"/>
              </a:rPr>
              <a:t>nach</a:t>
            </a:r>
            <a:r>
              <a:rPr lang="en-US" sz="4000" b="1" dirty="0" smtClean="0">
                <a:latin typeface="Arial" charset="0"/>
                <a:ea typeface="MS Pゴシック" charset="0"/>
                <a:cs typeface="Arial" charset="0"/>
              </a:rPr>
              <a:t> Borden</a:t>
            </a:r>
            <a:endParaRPr lang="en-US" sz="40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10-11</a:t>
            </a:r>
            <a:endParaRPr lang="en-US"/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854228" y="6400800"/>
            <a:ext cx="632628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Richard Borden, </a:t>
            </a:r>
            <a:r>
              <a:rPr lang="en-US" i="1" dirty="0" err="1" smtClean="0"/>
              <a:t>Wie</a:t>
            </a:r>
            <a:r>
              <a:rPr lang="en-US" i="1" dirty="0" smtClean="0"/>
              <a:t> man </a:t>
            </a:r>
            <a:r>
              <a:rPr lang="en-US" i="1" dirty="0" err="1" smtClean="0"/>
              <a:t>Ideen</a:t>
            </a:r>
            <a:r>
              <a:rPr lang="en-US" i="1" dirty="0" smtClean="0"/>
              <a:t> </a:t>
            </a:r>
            <a:r>
              <a:rPr lang="en-US" i="1" dirty="0" err="1" smtClean="0"/>
              <a:t>vermittelt</a:t>
            </a:r>
            <a:r>
              <a:rPr lang="en-US" dirty="0" smtClean="0"/>
              <a:t>, </a:t>
            </a:r>
            <a:r>
              <a:rPr lang="en-US" dirty="0"/>
              <a:t>1</a:t>
            </a:r>
          </a:p>
        </p:txBody>
      </p:sp>
      <p:sp>
        <p:nvSpPr>
          <p:cNvPr id="82949" name="Rounded Rectangular Callout 1"/>
          <p:cNvSpPr>
            <a:spLocks noChangeArrowheads="1"/>
          </p:cNvSpPr>
          <p:nvPr/>
        </p:nvSpPr>
        <p:spPr bwMode="auto">
          <a:xfrm>
            <a:off x="34924" y="1916832"/>
            <a:ext cx="3384948" cy="4339952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Das </a:t>
            </a:r>
            <a:r>
              <a:rPr lang="en-US" sz="2600" b="1" dirty="0" err="1" smtClean="0">
                <a:solidFill>
                  <a:schemeClr val="bg1"/>
                </a:solidFill>
              </a:rPr>
              <a:t>Grundgesetz</a:t>
            </a:r>
            <a:r>
              <a:rPr lang="en-US" sz="2600" b="1" dirty="0" smtClean="0">
                <a:solidFill>
                  <a:schemeClr val="bg1"/>
                </a:solidFill>
              </a:rPr>
              <a:t> der </a:t>
            </a:r>
            <a:r>
              <a:rPr lang="en-US" sz="2600" b="1" dirty="0" err="1" smtClean="0">
                <a:solidFill>
                  <a:schemeClr val="bg1"/>
                </a:solidFill>
              </a:rPr>
              <a:t>Sprach-Organisation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kann</a:t>
            </a:r>
            <a:r>
              <a:rPr lang="en-US" sz="2600" b="1" dirty="0" smtClean="0">
                <a:solidFill>
                  <a:schemeClr val="bg1"/>
                </a:solidFill>
              </a:rPr>
              <a:t> man in </a:t>
            </a:r>
            <a:r>
              <a:rPr lang="en-US" sz="2600" b="1" dirty="0" err="1" smtClean="0">
                <a:solidFill>
                  <a:schemeClr val="bg1"/>
                </a:solidFill>
              </a:rPr>
              <a:t>diesen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acht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Worten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zusammenfassen</a:t>
            </a:r>
            <a:r>
              <a:rPr lang="en-US" sz="2600" b="1" dirty="0" smtClean="0">
                <a:solidFill>
                  <a:schemeClr val="bg1"/>
                </a:solidFill>
              </a:rPr>
              <a:t>:</a:t>
            </a:r>
            <a:endParaRPr lang="en-US" sz="2600" b="1" dirty="0">
              <a:solidFill>
                <a:schemeClr val="bg1"/>
              </a:solidFill>
            </a:endParaRPr>
          </a:p>
          <a:p>
            <a:r>
              <a:rPr lang="en-US" sz="2600" b="1" dirty="0" err="1" smtClean="0">
                <a:solidFill>
                  <a:srgbClr val="FFFF00"/>
                </a:solidFill>
              </a:rPr>
              <a:t>Gib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jeder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Rede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ein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Ziel</a:t>
            </a:r>
            <a:r>
              <a:rPr lang="en-US" sz="2600" b="1" dirty="0" smtClean="0">
                <a:solidFill>
                  <a:srgbClr val="FFFF00"/>
                </a:solidFill>
              </a:rPr>
              <a:t> und </a:t>
            </a:r>
            <a:r>
              <a:rPr lang="en-US" sz="2600" b="1" dirty="0" err="1" smtClean="0">
                <a:solidFill>
                  <a:srgbClr val="FFFF00"/>
                </a:solidFill>
              </a:rPr>
              <a:t>eine</a:t>
            </a:r>
            <a:r>
              <a:rPr lang="en-US" sz="2600" b="1" dirty="0" smtClean="0">
                <a:solidFill>
                  <a:srgbClr val="FFFF00"/>
                </a:solidFill>
              </a:rPr>
              <a:t> Form!</a:t>
            </a:r>
            <a:endParaRPr lang="en-US" sz="2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Wie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man </a:t>
            </a:r>
            <a:r>
              <a:rPr lang="en-US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eine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Ansprache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organisert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328520"/>
              </p:ext>
            </p:extLst>
          </p:nvPr>
        </p:nvGraphicFramePr>
        <p:xfrm>
          <a:off x="0" y="1331913"/>
          <a:ext cx="9144000" cy="5087935"/>
        </p:xfrm>
        <a:graphic>
          <a:graphicData uri="http://schemas.openxmlformats.org/drawingml/2006/table">
            <a:tbl>
              <a:tblPr/>
              <a:tblGrid>
                <a:gridCol w="801688"/>
                <a:gridCol w="2257425"/>
                <a:gridCol w="2737023"/>
                <a:gridCol w="3347864"/>
              </a:tblGrid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Zuschauer-Reaktion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Redners-Lösung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homiletische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Parallelen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Na ja!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Wecke</a:t>
                      </a: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das Interesse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Aufmerksamkeit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fesseln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Warum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sagst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du das?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Bilde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eine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Brücke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Ein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Bedürfnis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wecken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Zum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Beispiel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…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Benutze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reale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Beispiele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Veranschaulichungen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Und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Jetzt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Fordere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auf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zum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Handeln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Anwendungen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 smtClean="0">
              <a:cs typeface="Arial" charset="0"/>
            </a:endParaRPr>
          </a:p>
        </p:txBody>
      </p:sp>
      <p:sp>
        <p:nvSpPr>
          <p:cNvPr id="85027" name="Text Box 14"/>
          <p:cNvSpPr txBox="1">
            <a:spLocks noChangeArrowheads="1"/>
          </p:cNvSpPr>
          <p:nvPr/>
        </p:nvSpPr>
        <p:spPr bwMode="auto">
          <a:xfrm>
            <a:off x="0" y="64008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Nach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dem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Büch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von Richard Borden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bearbeitet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i="1" dirty="0" err="1" smtClean="0">
                <a:solidFill>
                  <a:schemeClr val="bg1"/>
                </a:solidFill>
                <a:cs typeface="Arial" charset="0"/>
              </a:rPr>
              <a:t>Wie</a:t>
            </a:r>
            <a:r>
              <a:rPr lang="en-US" sz="2000" i="1" dirty="0" smtClean="0">
                <a:solidFill>
                  <a:schemeClr val="bg1"/>
                </a:solidFill>
                <a:cs typeface="Arial" charset="0"/>
              </a:rPr>
              <a:t> man </a:t>
            </a:r>
            <a:r>
              <a:rPr lang="en-US" sz="2000" i="1" dirty="0" err="1" smtClean="0">
                <a:solidFill>
                  <a:schemeClr val="bg1"/>
                </a:solidFill>
                <a:cs typeface="Arial" charset="0"/>
              </a:rPr>
              <a:t>Ideen</a:t>
            </a:r>
            <a:r>
              <a:rPr lang="en-US" sz="2000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cs typeface="Arial" charset="0"/>
              </a:rPr>
              <a:t>vermittelt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762000"/>
            <a:ext cx="45720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Wahr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Die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Richtlinien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 des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Inhaltes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-152400" y="4514850"/>
            <a:ext cx="47244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Klar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Die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Richtlinien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 der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Formulierung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572000" y="762000"/>
            <a:ext cx="45720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Interessant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Na ja!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43400" y="4495800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Einschlägig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866278" y="2682786"/>
            <a:ext cx="7450138" cy="1754326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Bordens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Schritte</a:t>
            </a:r>
            <a:r>
              <a:rPr lang="en-US" altLang="ja-JP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altLang="ja-JP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Eine</a:t>
            </a:r>
            <a:r>
              <a:rPr lang="en-US" altLang="ja-JP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Ansprache</a:t>
            </a:r>
            <a:r>
              <a:rPr lang="en-US" altLang="ja-JP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, die </a:t>
            </a:r>
            <a:r>
              <a:rPr lang="en-US" altLang="ja-JP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folgendes</a:t>
            </a:r>
            <a:r>
              <a:rPr lang="en-US" altLang="ja-JP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beinhaltet</a:t>
            </a:r>
            <a:r>
              <a:rPr lang="en-US" altLang="ja-JP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 smtClean="0"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284663" y="5165725"/>
            <a:ext cx="5011737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Warum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sagst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 du das? 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572000" y="1965325"/>
            <a:ext cx="45720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Zum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Beispiel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4495800" y="5775325"/>
            <a:ext cx="48006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Und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  <a:cs typeface="Arial"/>
              </a:rPr>
              <a:t>Jetzt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6031" name="Text Box 14"/>
          <p:cNvSpPr txBox="1">
            <a:spLocks noChangeArrowheads="1"/>
          </p:cNvSpPr>
          <p:nvPr/>
        </p:nvSpPr>
        <p:spPr bwMode="auto">
          <a:xfrm>
            <a:off x="0" y="64008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Nach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dem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Büch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von Richard Borden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bearbeitet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i="1" dirty="0" err="1" smtClean="0">
                <a:solidFill>
                  <a:schemeClr val="bg1"/>
                </a:solidFill>
                <a:cs typeface="Arial" charset="0"/>
              </a:rPr>
              <a:t>Wie</a:t>
            </a:r>
            <a:r>
              <a:rPr lang="en-US" sz="2000" i="1" dirty="0" smtClean="0">
                <a:solidFill>
                  <a:schemeClr val="bg1"/>
                </a:solidFill>
                <a:cs typeface="Arial" charset="0"/>
              </a:rPr>
              <a:t> man </a:t>
            </a:r>
            <a:r>
              <a:rPr lang="en-US" sz="2000" i="1" dirty="0" err="1" smtClean="0">
                <a:solidFill>
                  <a:schemeClr val="bg1"/>
                </a:solidFill>
                <a:cs typeface="Arial" charset="0"/>
              </a:rPr>
              <a:t>Ideen</a:t>
            </a:r>
            <a:r>
              <a:rPr lang="en-US" sz="2000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cs typeface="Arial" charset="0"/>
              </a:rPr>
              <a:t>vermittelt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/>
      <p:bldP spid="18437" grpId="0" animBg="1"/>
      <p:bldP spid="18438" grpId="0" animBg="1"/>
      <p:bldP spid="18439" grpId="0" animBg="1"/>
      <p:bldP spid="18440" grpId="0"/>
      <p:bldP spid="18441" grpId="0"/>
      <p:bldP spid="18442" grpId="0"/>
      <p:bldP spid="18445" grpId="0"/>
      <p:bldP spid="18447" grpId="0"/>
      <p:bldP spid="184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060848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Inhalt</a:t>
            </a: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Was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soll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man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sagen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?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Zuhörer-Richtlinien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für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u="sng" dirty="0" err="1" smtClean="0">
                <a:latin typeface="Arial" charset="0"/>
                <a:ea typeface="ＭＳ Ｐゴシック" charset="0"/>
                <a:cs typeface="ＭＳ Ｐゴシック" charset="0"/>
              </a:rPr>
              <a:t>Inhalt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9925" y="1700213"/>
            <a:ext cx="75025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1" i="1" dirty="0" err="1" smtClean="0"/>
              <a:t>Zuhörer</a:t>
            </a:r>
            <a:r>
              <a:rPr lang="en-US" sz="3400" b="1" i="1" dirty="0" smtClean="0"/>
              <a:t> </a:t>
            </a:r>
            <a:r>
              <a:rPr lang="en-US" sz="3400" b="1" i="1" dirty="0" err="1" smtClean="0"/>
              <a:t>mögen</a:t>
            </a:r>
            <a:r>
              <a:rPr lang="en-US" sz="3400" b="1" i="1" dirty="0" smtClean="0"/>
              <a:t> </a:t>
            </a:r>
            <a:r>
              <a:rPr lang="en-US" sz="3400" b="1" i="1" dirty="0" err="1" smtClean="0"/>
              <a:t>folgende</a:t>
            </a:r>
            <a:r>
              <a:rPr lang="en-US" sz="3400" b="1" i="1" dirty="0" smtClean="0"/>
              <a:t> </a:t>
            </a:r>
            <a:r>
              <a:rPr lang="en-US" sz="3400" b="1" i="1" dirty="0" err="1" smtClean="0"/>
              <a:t>Inhalte</a:t>
            </a:r>
            <a:r>
              <a:rPr lang="en-US" sz="3400" b="1" i="1" dirty="0" smtClean="0"/>
              <a:t> in </a:t>
            </a:r>
            <a:r>
              <a:rPr lang="en-US" sz="3400" b="1" i="1" dirty="0" err="1" smtClean="0"/>
              <a:t>einer</a:t>
            </a:r>
            <a:r>
              <a:rPr lang="en-US" sz="3400" b="1" i="1" dirty="0" smtClean="0"/>
              <a:t> </a:t>
            </a:r>
            <a:r>
              <a:rPr lang="en-US" sz="3400" b="1" i="1" dirty="0" err="1" smtClean="0"/>
              <a:t>Ansprache</a:t>
            </a:r>
            <a:r>
              <a:rPr lang="en-US" sz="3400" b="1" i="1" dirty="0" smtClean="0"/>
              <a:t>:</a:t>
            </a:r>
            <a:endParaRPr lang="en-US" sz="3400" b="1" i="1" dirty="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2852936"/>
            <a:ext cx="8458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7063" indent="-6270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UcPeriod"/>
            </a:pPr>
            <a:r>
              <a:rPr lang="en-US" sz="3200" b="1" dirty="0" smtClean="0"/>
              <a:t>In </a:t>
            </a:r>
            <a:r>
              <a:rPr lang="en-US" sz="3200" b="1" u="sng" dirty="0" err="1" smtClean="0"/>
              <a:t>Geschichtsform</a:t>
            </a:r>
            <a:endParaRPr lang="en-US" sz="3200" b="1" dirty="0" smtClean="0"/>
          </a:p>
          <a:p>
            <a:pPr>
              <a:buFont typeface="Arial" charset="0"/>
              <a:buAutoNum type="alphaUcPeriod"/>
            </a:pPr>
            <a:r>
              <a:rPr lang="en-US" sz="3200" b="1" dirty="0" err="1" smtClean="0"/>
              <a:t>Mit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berühmte</a:t>
            </a:r>
            <a:r>
              <a:rPr lang="en-US" sz="3200" b="1" dirty="0" smtClean="0"/>
              <a:t> </a:t>
            </a:r>
            <a:r>
              <a:rPr lang="en-US" sz="3200" b="1" u="sng" dirty="0" smtClean="0"/>
              <a:t>Person</a:t>
            </a:r>
            <a:endParaRPr lang="en-US" sz="3200" b="1" dirty="0" smtClean="0"/>
          </a:p>
          <a:p>
            <a:pPr>
              <a:buFont typeface="Arial" charset="0"/>
              <a:buAutoNum type="alphaUcPeriod"/>
            </a:pPr>
            <a:r>
              <a:rPr lang="en-US" sz="3200" b="1" dirty="0" err="1" smtClean="0"/>
              <a:t>Macht</a:t>
            </a:r>
            <a:r>
              <a:rPr lang="en-US" sz="3200" b="1" dirty="0" smtClean="0"/>
              <a:t> </a:t>
            </a:r>
            <a:r>
              <a:rPr lang="en-US" sz="3200" b="1" u="sng" dirty="0" smtClean="0"/>
              <a:t>Geschichte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lebendig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dirty="0" err="1" smtClean="0"/>
              <a:t>Benützt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interessante</a:t>
            </a:r>
            <a:r>
              <a:rPr lang="en-US" sz="3200" b="1" dirty="0" smtClean="0"/>
              <a:t> </a:t>
            </a:r>
            <a:r>
              <a:rPr lang="en-US" sz="3200" b="1" u="sng" dirty="0" err="1" smtClean="0"/>
              <a:t>Vergleiche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dirty="0" err="1" smtClean="0"/>
              <a:t>Gestaltet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wichtige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Statistiken</a:t>
            </a:r>
            <a:r>
              <a:rPr lang="en-US" sz="3200" b="1" dirty="0" smtClean="0"/>
              <a:t> </a:t>
            </a:r>
            <a:r>
              <a:rPr lang="en-US" sz="3200" b="1" u="sng" dirty="0" err="1" smtClean="0"/>
              <a:t>spannent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dirty="0" err="1" smtClean="0"/>
              <a:t>Unterstützt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mit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guten</a:t>
            </a:r>
            <a:r>
              <a:rPr lang="en-US" sz="3200" b="1" dirty="0" smtClean="0"/>
              <a:t> </a:t>
            </a:r>
            <a:r>
              <a:rPr lang="en-US" sz="3200" b="1" u="sng" dirty="0" err="1" smtClean="0"/>
              <a:t>Anschaungsmaterialien</a:t>
            </a:r>
            <a:endParaRPr lang="en-US" sz="3200" b="1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11a</a:t>
            </a:r>
            <a:endParaRPr lang="en-US"/>
          </a:p>
        </p:txBody>
      </p:sp>
      <p:sp>
        <p:nvSpPr>
          <p:cNvPr id="89093" name="Text Box 8"/>
          <p:cNvSpPr txBox="1">
            <a:spLocks noChangeArrowheads="1"/>
          </p:cNvSpPr>
          <p:nvPr/>
        </p:nvSpPr>
        <p:spPr bwMode="auto">
          <a:xfrm>
            <a:off x="2323635" y="6400800"/>
            <a:ext cx="685687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Richard Borden, </a:t>
            </a:r>
            <a:r>
              <a:rPr lang="en-US" i="1" dirty="0" err="1" smtClean="0"/>
              <a:t>Wie</a:t>
            </a:r>
            <a:r>
              <a:rPr lang="en-US" i="1" dirty="0" smtClean="0"/>
              <a:t> man </a:t>
            </a:r>
            <a:r>
              <a:rPr lang="en-US" i="1" dirty="0" err="1" smtClean="0"/>
              <a:t>Ideen</a:t>
            </a:r>
            <a:r>
              <a:rPr lang="en-US" i="1" dirty="0" smtClean="0"/>
              <a:t> </a:t>
            </a:r>
            <a:r>
              <a:rPr lang="en-US" i="1" dirty="0" err="1" smtClean="0"/>
              <a:t>vermittelt</a:t>
            </a:r>
            <a:r>
              <a:rPr lang="en-US" dirty="0" smtClean="0"/>
              <a:t>, </a:t>
            </a:r>
            <a:r>
              <a:rPr lang="en-US" dirty="0"/>
              <a:t>10-14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2004:Templates:Presentations:Designs:Borealis</Template>
  <TotalTime>1550</TotalTime>
  <Words>327</Words>
  <Application>Microsoft Macintosh PowerPoint</Application>
  <PresentationFormat>On-screen Show (4:3)</PresentationFormat>
  <Paragraphs>90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1_Default Design</vt:lpstr>
      <vt:lpstr>Blue Horizon</vt:lpstr>
      <vt:lpstr>Candybar</vt:lpstr>
      <vt:lpstr>Circuit</vt:lpstr>
      <vt:lpstr>Borealis</vt:lpstr>
      <vt:lpstr>Default Design</vt:lpstr>
      <vt:lpstr>Wie man Ideen vermittelt</vt:lpstr>
      <vt:lpstr>Viele Redner sind langweilig…</vt:lpstr>
      <vt:lpstr>Wie können wir reden, damit uns die Leute zuhören wollen?</vt:lpstr>
      <vt:lpstr>Vier Ziele: Eine Predigt, die ist…</vt:lpstr>
      <vt:lpstr>Die Grundlagen nach Borden</vt:lpstr>
      <vt:lpstr>Wie man eine Ansprache organisert</vt:lpstr>
      <vt:lpstr>Bordens Schritte: Eine Ansprache, die folgendes beinhaltet…</vt:lpstr>
      <vt:lpstr>Was soll man sagen?</vt:lpstr>
      <vt:lpstr>Zuhörer-Richtlinien für Inhalt</vt:lpstr>
      <vt:lpstr>Wie soll man es sagen?</vt:lpstr>
      <vt:lpstr>Zuhörer-Richtlinien für Formulierung</vt:lpstr>
      <vt:lpstr>Schlafende</vt:lpstr>
      <vt:lpstr>Black</vt:lpstr>
      <vt:lpstr>Mehr Links: biblestudydownloads.com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Objectives: A Sermon That is…</dc:title>
  <dc:creator>Rick Griffith</dc:creator>
  <cp:lastModifiedBy>Rick Griffith</cp:lastModifiedBy>
  <cp:revision>142</cp:revision>
  <dcterms:created xsi:type="dcterms:W3CDTF">2005-08-07T02:41:35Z</dcterms:created>
  <dcterms:modified xsi:type="dcterms:W3CDTF">2015-10-29T03:15:25Z</dcterms:modified>
</cp:coreProperties>
</file>